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08" r:id="rId3"/>
  </p:sldMasterIdLst>
  <p:notesMasterIdLst>
    <p:notesMasterId r:id="rId28"/>
  </p:notesMasterIdLst>
  <p:handoutMasterIdLst>
    <p:handoutMasterId r:id="rId29"/>
  </p:handoutMasterIdLst>
  <p:sldIdLst>
    <p:sldId id="314" r:id="rId4"/>
    <p:sldId id="281" r:id="rId5"/>
    <p:sldId id="282" r:id="rId6"/>
    <p:sldId id="283" r:id="rId7"/>
    <p:sldId id="301" r:id="rId8"/>
    <p:sldId id="311" r:id="rId9"/>
    <p:sldId id="299" r:id="rId10"/>
    <p:sldId id="298" r:id="rId11"/>
    <p:sldId id="300" r:id="rId12"/>
    <p:sldId id="303" r:id="rId13"/>
    <p:sldId id="302" r:id="rId14"/>
    <p:sldId id="304" r:id="rId15"/>
    <p:sldId id="305" r:id="rId16"/>
    <p:sldId id="309" r:id="rId17"/>
    <p:sldId id="308" r:id="rId18"/>
    <p:sldId id="307" r:id="rId19"/>
    <p:sldId id="310" r:id="rId20"/>
    <p:sldId id="287" r:id="rId21"/>
    <p:sldId id="288" r:id="rId22"/>
    <p:sldId id="289" r:id="rId23"/>
    <p:sldId id="290" r:id="rId24"/>
    <p:sldId id="291" r:id="rId25"/>
    <p:sldId id="293" r:id="rId26"/>
    <p:sldId id="266" r:id="rId27"/>
  </p:sldIdLst>
  <p:sldSz cx="9144000" cy="6858000" type="screen4x3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7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7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E0175D88-62B0-4EBC-8ED8-07F0337D3245}" type="datetimeFigureOut">
              <a:rPr lang="hu-HU" smtClean="0"/>
              <a:t>2015.12.10.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29751"/>
            <a:ext cx="2946400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E6DF2E0D-1920-4FDF-8F85-96E47B4B3A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3430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4F4305E9-A07C-46C9-A35C-35BF714C7AFF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40"/>
          </a:xfrm>
          <a:prstGeom prst="rect">
            <a:avLst/>
          </a:prstGeom>
        </p:spPr>
        <p:txBody>
          <a:bodyPr vert="horz" lIns="91423" tIns="45711" rIns="91423" bIns="45711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C7DA734B-89CC-43F5-8464-4C3F06F427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78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2B265F-3ABA-4F3C-B884-2365D6B7DD68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E53D6-FC48-4E06-A5B6-2417688D6B2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2B265F-3ABA-4F3C-B884-2365D6B7DD68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E53D6-FC48-4E06-A5B6-2417688D6B2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2B265F-3ABA-4F3C-B884-2365D6B7DD68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E53D6-FC48-4E06-A5B6-2417688D6B2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2400" b="1" cap="all">
                <a:solidFill>
                  <a:srgbClr val="FFFFFF"/>
                </a:solidFill>
                <a:latin typeface="Arial"/>
                <a:ea typeface="+mj-ea"/>
                <a:cs typeface="Arial"/>
              </a:rPr>
              <a:t>Click to edit Master title style</a:t>
            </a:r>
            <a:endParaRPr lang="en-US" sz="2400" b="1" cap="all">
              <a:solidFill>
                <a:srgbClr val="FFFFFF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2B265F-3ABA-4F3C-B884-2365D6B7DD68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E53D6-FC48-4E06-A5B6-2417688D6B2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32D45-D450-41E4-B80F-D3778EA5308C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22ED4-37B6-490B-92EC-ED08446E9C7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24638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7D931-4B4A-4286-808D-5EBA46AD15E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3A89A-2DD3-41BE-BC2F-70BC0AC66B4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72120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20F21-216B-4B11-8829-9C3195AC0E8B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EA99D-7991-4CDB-9A8A-7D2E907C697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34769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BF0DB-CFAD-4CCA-8790-DE6446B705C7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6A4A-D7BD-4FC9-8055-488D50E8E03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43932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023EA-A471-4201-8997-619CC47192FC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D1D0-7B9A-4053-AA2D-F9334F3DF57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838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2B265F-3ABA-4F3C-B884-2365D6B7DD68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E53D6-FC48-4E06-A5B6-2417688D6B2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E420-FB14-410D-943E-BD87ED57F37D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B07F7-B19E-4EDE-9CAF-3659B05DA77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61935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8359F-6F0A-4292-B9E1-9440568BE1F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B578-9DEF-4C6F-B2AA-D1470DB1EE4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44992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DFBA-937E-4482-B918-76D2FB4B61C5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0A8CE-E9F9-493C-BDC3-5926BD6B4DA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16494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C0BEE-9A2B-40E0-BCEE-DF252CCD537A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F134D-7222-46A6-9A16-73F2B85DAB4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91039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03B3-999E-47FB-854C-2F0972C9681F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35281-4D78-4A9D-B6B5-A9D7D9163F6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02355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68CCE-1002-45E1-B8E0-99DEDEACAEBD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5630E-015B-43A1-BD44-7B76224680C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90947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rezentacio_2020_borito_bg_M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Mintaszöveg szerkesztése</a:t>
            </a:r>
          </a:p>
          <a:p>
            <a:pPr lvl="1"/>
            <a:r>
              <a:rPr lang="en-US" dirty="0" smtClean="0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1581539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90461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8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hu-HU" sz="2400" b="1" cap="all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D0996-2986-4635-9018-DA45A45BB4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996C4B-2DBE-450F-BCB6-256FC55AB94E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49411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2B265F-3ABA-4F3C-B884-2365D6B7DD68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E53D6-FC48-4E06-A5B6-2417688D6B2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52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91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60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50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78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3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08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7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09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1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2B265F-3ABA-4F3C-B884-2365D6B7DD68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E53D6-FC48-4E06-A5B6-2417688D6B2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12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zentacio_2020_borito_bg_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142569" cy="6857999"/>
          </a:xfrm>
          <a:prstGeom prst="rect">
            <a:avLst/>
          </a:prstGeom>
        </p:spPr>
      </p:pic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126662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70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0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119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2B265F-3ABA-4F3C-B884-2365D6B7DD68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E53D6-FC48-4E06-A5B6-2417688D6B2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2B265F-3ABA-4F3C-B884-2365D6B7DD68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E53D6-FC48-4E06-A5B6-2417688D6B2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2B265F-3ABA-4F3C-B884-2365D6B7DD68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E53D6-FC48-4E06-A5B6-2417688D6B2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2B265F-3ABA-4F3C-B884-2365D6B7DD68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E53D6-FC48-4E06-A5B6-2417688D6B2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2B265F-3ABA-4F3C-B884-2365D6B7DD68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E53D6-FC48-4E06-A5B6-2417688D6B2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C2B265F-3ABA-4F3C-B884-2365D6B7DD68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B9E53D6-FC48-4E06-A5B6-2417688D6B21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1031" name="Picture 8" descr="prezentacio_2020_beliv_bg_M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D906EC43-CAD8-4AE5-8F4E-5412F2C9584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AD43699-74B7-4923-A5B2-69BE4894EC58}" type="slidenum">
              <a:rPr lang="hu-HU" altLang="hu-HU"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  <p:pic>
        <p:nvPicPr>
          <p:cNvPr id="1031" name="Picture 8" descr="prezentacio_2020_beliv_bg_ME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57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0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495800" y="2060848"/>
            <a:ext cx="4419600" cy="1368152"/>
          </a:xfrm>
        </p:spPr>
        <p:txBody>
          <a:bodyPr/>
          <a:lstStyle/>
          <a:p>
            <a:r>
              <a:rPr lang="hu-HU" altLang="hu-HU" sz="2800" cap="none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Somogy megye Integrált Területi Programjának végrehajtása</a:t>
            </a:r>
            <a:endParaRPr lang="en-US" sz="1400" b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283968" y="4797152"/>
            <a:ext cx="4343400" cy="914400"/>
          </a:xfrm>
        </p:spPr>
        <p:txBody>
          <a:bodyPr>
            <a:normAutofit/>
          </a:bodyPr>
          <a:lstStyle/>
          <a:p>
            <a:r>
              <a:rPr lang="hu-HU" sz="1600" dirty="0" smtClean="0"/>
              <a:t>Kaposvár</a:t>
            </a:r>
          </a:p>
          <a:p>
            <a:r>
              <a:rPr lang="hu-HU" sz="1600" dirty="0" smtClean="0"/>
              <a:t>2015. December 11.</a:t>
            </a:r>
            <a:endParaRPr lang="hu-HU" sz="1600" dirty="0"/>
          </a:p>
        </p:txBody>
      </p:sp>
      <p:pic>
        <p:nvPicPr>
          <p:cNvPr id="15362" name="Kép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08277"/>
            <a:ext cx="154271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9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Somogy Megyei TOP Felhívások 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1.1. Helyi gazdasági infrastruktúra </a:t>
            </a:r>
            <a:r>
              <a:rPr lang="hu-HU" dirty="0" smtClean="0"/>
              <a:t>fejlesztése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90802"/>
              </p:ext>
            </p:extLst>
          </p:nvPr>
        </p:nvGraphicFramePr>
        <p:xfrm>
          <a:off x="611560" y="2276872"/>
          <a:ext cx="7776864" cy="266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9184"/>
                <a:gridCol w="2767795"/>
                <a:gridCol w="3513634"/>
                <a:gridCol w="856251"/>
              </a:tblGrid>
              <a:tr h="10016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Intézkedések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Min. –max. forrás (M Ft)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Tám. intenzitás (%)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42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1.1.1 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Ipari parkok, iparterületek fejlesztése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100" dirty="0">
                          <a:effectLst/>
                        </a:rPr>
                        <a:t>Ipari parkok, Technológiai Parkok: 100-2000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100" dirty="0">
                          <a:effectLst/>
                        </a:rPr>
                        <a:t>Barnamezős iparterületek: 100-1500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100" dirty="0">
                          <a:effectLst/>
                        </a:rPr>
                        <a:t>Zöldmezős iparterületek:100-1000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100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1.1.3 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Helyi gazdaságfejlesztés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50-500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100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5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Somogy Megyei TOP Felhívások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/>
              <a:t>1.2. Társadalmi és környezeti szempontból fenntartható </a:t>
            </a:r>
            <a:r>
              <a:rPr lang="hu-HU" sz="2400" dirty="0" smtClean="0"/>
              <a:t>turizmusfejlesztése</a:t>
            </a:r>
          </a:p>
          <a:p>
            <a:endParaRPr lang="hu-HU" sz="2400" dirty="0"/>
          </a:p>
          <a:p>
            <a:endParaRPr lang="hu-HU" sz="2400" dirty="0"/>
          </a:p>
          <a:p>
            <a:endParaRPr lang="hu-HU" dirty="0" smtClean="0"/>
          </a:p>
          <a:p>
            <a:pPr marL="0" indent="0">
              <a:buNone/>
            </a:pPr>
            <a:r>
              <a:rPr lang="hu-HU" sz="2400" dirty="0" smtClean="0"/>
              <a:t>1.3</a:t>
            </a:r>
            <a:r>
              <a:rPr lang="hu-HU" sz="2400" dirty="0"/>
              <a:t>. A gazdaságfejlesztést és a munkaerő mobilitás ösztönzését szolgáló közlekedésfejlesztés</a:t>
            </a:r>
            <a:endParaRPr lang="hu-HU" sz="2400" dirty="0" smtClean="0"/>
          </a:p>
          <a:p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155164"/>
              </p:ext>
            </p:extLst>
          </p:nvPr>
        </p:nvGraphicFramePr>
        <p:xfrm>
          <a:off x="899592" y="2060848"/>
          <a:ext cx="6958533" cy="1541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925"/>
                <a:gridCol w="2476550"/>
                <a:gridCol w="3143907"/>
                <a:gridCol w="766151"/>
              </a:tblGrid>
              <a:tr h="92866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Intézkedések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Min. –</a:t>
                      </a:r>
                      <a:r>
                        <a:rPr lang="hu-HU" sz="1100" dirty="0" err="1">
                          <a:effectLst/>
                        </a:rPr>
                        <a:t>max</a:t>
                      </a:r>
                      <a:r>
                        <a:rPr lang="hu-HU" sz="1100" dirty="0">
                          <a:effectLst/>
                        </a:rPr>
                        <a:t>. forrás (M Ft)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Tám. intenzitás (%)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2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1.2.1 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Társadalmi és környezeti szempontból fenntartható turizmusfejlesztés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50-1500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100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605816"/>
              </p:ext>
            </p:extLst>
          </p:nvPr>
        </p:nvGraphicFramePr>
        <p:xfrm>
          <a:off x="899592" y="4437112"/>
          <a:ext cx="7056784" cy="1152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000"/>
                <a:gridCol w="2511518"/>
                <a:gridCol w="3188298"/>
                <a:gridCol w="776968"/>
              </a:tblGrid>
              <a:tr h="5760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Intézkedések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Min. –max. forrás (M Ft)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Tám. intenzitás (%)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1.3.1 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A gazdaságfejlesztést és a munkaerő mobilitás ösztönzését szolgáló közlekedésfejlesztés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100-5000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100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4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Somogy Megyei TOP Felhívások 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1.4. A foglalkoztatás segítés és az életminőség javítása családbarát, munkába állást segítő intézmények, közszolgáltatások fejlesztésével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894004"/>
              </p:ext>
            </p:extLst>
          </p:nvPr>
        </p:nvGraphicFramePr>
        <p:xfrm>
          <a:off x="611560" y="3212976"/>
          <a:ext cx="7488832" cy="172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5510"/>
                <a:gridCol w="2665284"/>
                <a:gridCol w="3383500"/>
                <a:gridCol w="824538"/>
              </a:tblGrid>
              <a:tr h="73855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Intézkedések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Min. –</a:t>
                      </a:r>
                      <a:r>
                        <a:rPr lang="hu-HU" sz="1100" dirty="0" err="1">
                          <a:effectLst/>
                        </a:rPr>
                        <a:t>max</a:t>
                      </a:r>
                      <a:r>
                        <a:rPr lang="hu-HU" sz="1100" dirty="0">
                          <a:effectLst/>
                        </a:rPr>
                        <a:t>. forrás (M Ft)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Tám. intenzitás (%)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9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1.4.1 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A foglalkoztatás segítése és az életminőség javítása családbarát, munkába állást segítő intézmények, közszolgáltatások fejlesztésével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1-300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100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6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Somogy Megyei TOP Felhívások 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2.1. Gazdaságélénkítő és népességmegtartó településfejlesztés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860626"/>
              </p:ext>
            </p:extLst>
          </p:nvPr>
        </p:nvGraphicFramePr>
        <p:xfrm>
          <a:off x="899592" y="2636912"/>
          <a:ext cx="7344815" cy="2304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674"/>
                <a:gridCol w="2614028"/>
                <a:gridCol w="3318432"/>
                <a:gridCol w="808681"/>
              </a:tblGrid>
              <a:tr h="7732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Intézkedések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Min. –max. forrás (M Ft)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Tám. intenzitás (%)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2.1.1 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Barnamezős területek rehabilitációja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terület-specifikus melléklet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100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2.1.2 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Zöld város kialakítása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100-1000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100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2.1.3 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Települési környezetvédelmi infrastruktúra fejlesztések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10-400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100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Somogy Megyei TOP Felhívások 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929411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/>
              <a:t>3.1. Fenntartható települési </a:t>
            </a:r>
            <a:r>
              <a:rPr lang="hu-HU" sz="2000" dirty="0" smtClean="0"/>
              <a:t>közlekedésfejlesztés</a:t>
            </a:r>
            <a:endParaRPr lang="hu-HU" sz="1200" dirty="0" smtClean="0"/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r>
              <a:rPr lang="hu-HU" sz="2000" dirty="0"/>
              <a:t>3.2. Önkormányzatok energiahatékonyságának és a megújuló energia-felhasználás arányának növelése</a:t>
            </a:r>
          </a:p>
          <a:p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344521"/>
              </p:ext>
            </p:extLst>
          </p:nvPr>
        </p:nvGraphicFramePr>
        <p:xfrm>
          <a:off x="1403648" y="1556792"/>
          <a:ext cx="6120679" cy="941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061"/>
                <a:gridCol w="2178357"/>
                <a:gridCol w="2765360"/>
                <a:gridCol w="673901"/>
              </a:tblGrid>
              <a:tr h="47525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Intézkedések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Min. –</a:t>
                      </a:r>
                      <a:r>
                        <a:rPr lang="hu-HU" sz="1100" dirty="0" err="1">
                          <a:effectLst/>
                        </a:rPr>
                        <a:t>max</a:t>
                      </a:r>
                      <a:r>
                        <a:rPr lang="hu-HU" sz="1100" dirty="0">
                          <a:effectLst/>
                        </a:rPr>
                        <a:t>. forrás (M Ft)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Tám. intenzitás (%)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3.1.1  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Fenntartható települési közlekedésfejlesztés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100" dirty="0">
                          <a:effectLst/>
                        </a:rPr>
                        <a:t>50-500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100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513470"/>
              </p:ext>
            </p:extLst>
          </p:nvPr>
        </p:nvGraphicFramePr>
        <p:xfrm>
          <a:off x="1043608" y="3429000"/>
          <a:ext cx="7128791" cy="2472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5919"/>
                <a:gridCol w="2537145"/>
                <a:gridCol w="3220830"/>
                <a:gridCol w="784897"/>
              </a:tblGrid>
              <a:tr h="53175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Intézkedések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Min. –</a:t>
                      </a:r>
                      <a:r>
                        <a:rPr lang="hu-HU" sz="1100" dirty="0" err="1">
                          <a:effectLst/>
                        </a:rPr>
                        <a:t>max</a:t>
                      </a:r>
                      <a:r>
                        <a:rPr lang="hu-HU" sz="1100" dirty="0">
                          <a:effectLst/>
                        </a:rPr>
                        <a:t>. forrás (M Ft)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Tám. intenzitás (%)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6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3.2.1  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Az önkormányzati tulajdonú épületek, intézmények, infrastruktúra energia-hatékonyság központú rehabilitációja, megújuló energiaforrások fokozott használatának ösztönzése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100">
                          <a:effectLst/>
                        </a:rPr>
                        <a:t>15-400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100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6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3.2.2  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Önkormányzatok által vezérelt, a helyi adottságokhoz illeszkedő, megújuló energiaforrások kiaknázására irányuló energiaellátás megvalósítása, komplex fejlesztési programok keretében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100" dirty="0">
                          <a:effectLst/>
                        </a:rPr>
                        <a:t>50-500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100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Somogy Megyei TOP Felhívások 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13387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/>
              <a:t>4.1. Egészségügyi alapellátás infrastrukturális </a:t>
            </a:r>
            <a:r>
              <a:rPr lang="hu-HU" sz="2800" dirty="0" smtClean="0"/>
              <a:t>fejlesztése</a:t>
            </a:r>
          </a:p>
          <a:p>
            <a:pPr marL="0" indent="0">
              <a:buNone/>
            </a:pPr>
            <a:endParaRPr lang="hu-HU" sz="2800" dirty="0" smtClean="0"/>
          </a:p>
          <a:p>
            <a:pPr marL="0" indent="0">
              <a:buNone/>
            </a:pPr>
            <a:endParaRPr lang="hu-HU" sz="2800" dirty="0" smtClean="0"/>
          </a:p>
          <a:p>
            <a:pPr marL="0" indent="0">
              <a:buNone/>
            </a:pPr>
            <a:r>
              <a:rPr lang="hu-HU" sz="2800" dirty="0"/>
              <a:t>4.2. A szociális alapszolgáltatások infrastruktúrájának bővítése, fejlesztése</a:t>
            </a:r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021630"/>
              </p:ext>
            </p:extLst>
          </p:nvPr>
        </p:nvGraphicFramePr>
        <p:xfrm>
          <a:off x="1043608" y="2060848"/>
          <a:ext cx="6572249" cy="941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176"/>
                <a:gridCol w="2339071"/>
                <a:gridCol w="2969382"/>
                <a:gridCol w="7236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Intézkedések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Min. –</a:t>
                      </a:r>
                      <a:r>
                        <a:rPr lang="hu-HU" sz="1100" dirty="0" err="1">
                          <a:effectLst/>
                        </a:rPr>
                        <a:t>max</a:t>
                      </a:r>
                      <a:r>
                        <a:rPr lang="hu-HU" sz="1100" dirty="0">
                          <a:effectLst/>
                        </a:rPr>
                        <a:t>. forrás (M Ft)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Tám. intenzitás (%)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4.1.1  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Egészségügyi alapellátás infrastrukturális fejlesztése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100">
                          <a:effectLst/>
                        </a:rPr>
                        <a:t>10-60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100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23692"/>
              </p:ext>
            </p:extLst>
          </p:nvPr>
        </p:nvGraphicFramePr>
        <p:xfrm>
          <a:off x="1043608" y="3861048"/>
          <a:ext cx="6572249" cy="1134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176"/>
                <a:gridCol w="2339071"/>
                <a:gridCol w="2969382"/>
                <a:gridCol w="7236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Intézkedések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Min. –max. forrás (M Ft)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Tám. intenzitás (%)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4.2.1 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A szociális alapszolgáltatások infrastruktúrájának bővítése, fejlesztése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100">
                          <a:effectLst/>
                        </a:rPr>
                        <a:t>3-150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100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Somogy Megyei TOP Felhívások 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4.3. Leromlott városi területek rehabilitációja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789067"/>
              </p:ext>
            </p:extLst>
          </p:nvPr>
        </p:nvGraphicFramePr>
        <p:xfrm>
          <a:off x="899592" y="2276872"/>
          <a:ext cx="7056784" cy="100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000"/>
                <a:gridCol w="2511518"/>
                <a:gridCol w="3188298"/>
                <a:gridCol w="776968"/>
              </a:tblGrid>
              <a:tr h="6072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Intézkedések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Min. –max. forrás (M Ft)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Tám. intenzitás (%)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4.3.1 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Leromlott városi területek rehabilitációja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100">
                          <a:effectLst/>
                        </a:rPr>
                        <a:t>100-500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100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Somogy Megyei TOP Felhívások 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/>
              <a:t>5.1. Foglalkoztatás növelését célzó megyei és helyi foglalkoztatási együttműködések (paktumok</a:t>
            </a:r>
            <a:r>
              <a:rPr lang="hu-HU" sz="2400" dirty="0" smtClean="0"/>
              <a:t>)</a:t>
            </a:r>
          </a:p>
          <a:p>
            <a:pPr marL="0" indent="0">
              <a:buNone/>
            </a:pPr>
            <a:endParaRPr lang="hu-HU" sz="2800" dirty="0" smtClean="0"/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endParaRPr lang="hu-HU" sz="2800" dirty="0" smtClean="0"/>
          </a:p>
          <a:p>
            <a:pPr marL="0" indent="0">
              <a:buNone/>
            </a:pPr>
            <a:r>
              <a:rPr lang="hu-HU" sz="2400" dirty="0"/>
              <a:t>5.2. A társadalmi együttműködés erősítését szolgáló helyi szintű komplex programok</a:t>
            </a:r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703996"/>
              </p:ext>
            </p:extLst>
          </p:nvPr>
        </p:nvGraphicFramePr>
        <p:xfrm>
          <a:off x="1043608" y="2204864"/>
          <a:ext cx="6572249" cy="1508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176"/>
                <a:gridCol w="2339071"/>
                <a:gridCol w="2969382"/>
                <a:gridCol w="7236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Intézkedések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Min. –max. forrás (M Ft)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Tám. intenzitás (%)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5.1.1 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Megyei szintű foglalkoztatási megállapodások, foglalkoztatási-gazdaságfejlesztési együttműködések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100">
                          <a:effectLst/>
                        </a:rPr>
                        <a:t>300-1350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100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5.1.2 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Helyi foglalkoztatási együttműködések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100">
                          <a:effectLst/>
                        </a:rPr>
                        <a:t>40-350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100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180976"/>
              </p:ext>
            </p:extLst>
          </p:nvPr>
        </p:nvGraphicFramePr>
        <p:xfrm>
          <a:off x="899592" y="4581128"/>
          <a:ext cx="6598492" cy="1134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333"/>
                <a:gridCol w="2348411"/>
                <a:gridCol w="2981239"/>
                <a:gridCol w="726509"/>
              </a:tblGrid>
              <a:tr h="4949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Intézkedések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Min. –max. forrás (M Ft)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Tám. intenzitás (%)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4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5.2.1 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A társadalmi együttműködés erősítését szolgáló helyi szintű komplex programok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100" dirty="0">
                          <a:effectLst/>
                        </a:rPr>
                        <a:t>50-400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100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3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hu-HU" sz="3200" dirty="0" smtClean="0">
                <a:solidFill>
                  <a:schemeClr val="bg1"/>
                </a:solidFill>
              </a:rPr>
              <a:t>A megyék feladatai a TOP végrehajtás során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8" name="Kép 7" descr="mind 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1875" y="1318260"/>
            <a:ext cx="4540250" cy="422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hu-HU" sz="3200" dirty="0" smtClean="0">
                <a:solidFill>
                  <a:schemeClr val="bg1"/>
                </a:solidFill>
              </a:rPr>
              <a:t>A Megyei Önkormányzat feladatai a TOP végrehajtás során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176464"/>
          </a:xfrm>
        </p:spPr>
        <p:txBody>
          <a:bodyPr/>
          <a:lstStyle/>
          <a:p>
            <a:pPr marL="0" lvl="0" indent="0">
              <a:buNone/>
            </a:pPr>
            <a:r>
              <a:rPr lang="hu-HU" dirty="0" smtClean="0"/>
              <a:t>Jogszabály által meghatározott feladatok:</a:t>
            </a:r>
          </a:p>
          <a:p>
            <a:pPr lvl="2"/>
            <a:r>
              <a:rPr lang="hu-HU" i="1" dirty="0" smtClean="0"/>
              <a:t>összeállítja az integrált területi programot és kezdeményezheti annak módosítását,</a:t>
            </a:r>
            <a:endParaRPr lang="hu-HU" dirty="0" smtClean="0"/>
          </a:p>
          <a:p>
            <a:pPr lvl="2"/>
            <a:r>
              <a:rPr lang="hu-HU" i="1" dirty="0" smtClean="0"/>
              <a:t>véleményezi az irányító hatóság által megküldött felhívást,</a:t>
            </a:r>
            <a:endParaRPr lang="hu-HU" dirty="0" smtClean="0"/>
          </a:p>
          <a:p>
            <a:pPr lvl="2"/>
            <a:r>
              <a:rPr lang="hu-HU" i="1" dirty="0" smtClean="0"/>
              <a:t>adatot szolgáltat az irányító hatóság részére a többéves nemzeti keret és az éves fejlesztési keret összeállításához,</a:t>
            </a:r>
            <a:endParaRPr lang="hu-HU" dirty="0" smtClean="0"/>
          </a:p>
          <a:p>
            <a:pPr lvl="2"/>
            <a:r>
              <a:rPr lang="hu-HU" i="1" dirty="0" smtClean="0"/>
              <a:t>végrehajtja az integrált területi programot</a:t>
            </a:r>
            <a:endParaRPr lang="hu-HU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Az TOP végrehajtás alapja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655878"/>
          </a:xfrm>
        </p:spPr>
        <p:txBody>
          <a:bodyPr/>
          <a:lstStyle/>
          <a:p>
            <a:pPr algn="just">
              <a:buNone/>
            </a:pPr>
            <a:endParaRPr lang="hu-HU" sz="2400" dirty="0" smtClean="0"/>
          </a:p>
          <a:p>
            <a:pPr algn="just">
              <a:buNone/>
            </a:pPr>
            <a:r>
              <a:rPr lang="hu-HU" sz="2400" dirty="0" smtClean="0"/>
              <a:t>A 2014-2020-as EU-s programozási időszakra vonatkozóan az  Operatív Programok végrehajtási rendszerét és ennek keretében annak intézményrendszeri kereteit, az egyes szereplők feladatait a </a:t>
            </a:r>
            <a:r>
              <a:rPr lang="hu-HU" sz="2400" b="1" dirty="0" smtClean="0"/>
              <a:t>272/2014. (XI.5.) Korm. rendelet </a:t>
            </a:r>
            <a:r>
              <a:rPr lang="hu-HU" sz="2400" dirty="0" smtClean="0"/>
              <a:t>a 2014-2020 programozási időszakban az egyes európai uniós alapokból származó támogatások felhasználásának rendjéről határozza meg.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hu-HU" sz="3200" dirty="0" smtClean="0">
                <a:solidFill>
                  <a:schemeClr val="bg1"/>
                </a:solidFill>
              </a:rPr>
              <a:t>A Megyei Önkormányzat feladatai a TOP végrehajtás során II.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20480"/>
          </a:xfrm>
        </p:spPr>
        <p:txBody>
          <a:bodyPr/>
          <a:lstStyle/>
          <a:p>
            <a:pPr marL="0" lvl="0" indent="0">
              <a:buNone/>
            </a:pPr>
            <a:r>
              <a:rPr lang="hu-HU" dirty="0" smtClean="0"/>
              <a:t>Végrehajtói feladatkör:</a:t>
            </a:r>
          </a:p>
          <a:p>
            <a:pPr marL="0" lvl="0" indent="0">
              <a:buNone/>
            </a:pPr>
            <a:endParaRPr lang="hu-HU" dirty="0" smtClean="0"/>
          </a:p>
          <a:p>
            <a:pPr lvl="2"/>
            <a:r>
              <a:rPr lang="hu-HU" i="1" dirty="0" smtClean="0"/>
              <a:t>közreműködés a felhívások elkészítésében,</a:t>
            </a:r>
            <a:endParaRPr lang="hu-HU" dirty="0" smtClean="0"/>
          </a:p>
          <a:p>
            <a:pPr lvl="2"/>
            <a:r>
              <a:rPr lang="hu-HU" i="1" dirty="0" smtClean="0"/>
              <a:t>részvétel az értékelés és a döntési javaslat elkészítésének folyamatában,</a:t>
            </a:r>
            <a:endParaRPr lang="hu-HU" dirty="0" smtClean="0"/>
          </a:p>
          <a:p>
            <a:pPr lvl="2"/>
            <a:r>
              <a:rPr lang="hu-HU" i="1" dirty="0" smtClean="0"/>
              <a:t>a végrehajtás nyomon követése,</a:t>
            </a:r>
            <a:endParaRPr lang="hu-HU" dirty="0" smtClean="0"/>
          </a:p>
          <a:p>
            <a:pPr lvl="2"/>
            <a:r>
              <a:rPr lang="hu-HU" i="1" dirty="0" smtClean="0"/>
              <a:t>a forrásfelhasználás nyomon követése</a:t>
            </a:r>
          </a:p>
          <a:p>
            <a:pPr marL="914400" lvl="2" indent="0">
              <a:buNone/>
            </a:pPr>
            <a:endParaRPr lang="hu-HU" dirty="0" smtClean="0"/>
          </a:p>
          <a:p>
            <a:pPr lvl="0">
              <a:buNone/>
            </a:pPr>
            <a:endParaRPr lang="hu-HU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hu-HU" sz="3200" dirty="0" smtClean="0">
                <a:solidFill>
                  <a:schemeClr val="bg1"/>
                </a:solidFill>
              </a:rPr>
              <a:t>A Megyei Önkormányzat lehetséges projektszintű feladatai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20480"/>
          </a:xfrm>
        </p:spPr>
        <p:txBody>
          <a:bodyPr/>
          <a:lstStyle/>
          <a:p>
            <a:pPr lvl="1" algn="just">
              <a:buNone/>
            </a:pPr>
            <a:r>
              <a:rPr lang="hu-HU" sz="2400" b="1" dirty="0" smtClean="0"/>
              <a:t>Közszféra szervezet kedvezményezettek </a:t>
            </a:r>
            <a:r>
              <a:rPr lang="hu-HU" sz="2400" dirty="0" smtClean="0"/>
              <a:t>a projekt előkészítési és megvalósítási időszakában végzett </a:t>
            </a:r>
            <a:r>
              <a:rPr lang="hu-HU" sz="2400" b="1" dirty="0" smtClean="0"/>
              <a:t>projektmenedzsment tevékenységhez</a:t>
            </a:r>
            <a:r>
              <a:rPr lang="hu-HU" sz="2400" dirty="0" smtClean="0"/>
              <a:t>  igénybe vett szakértői szolgáltatást kizárólag akkor számolhatják el a projekt keretében, ha a szakértői szolgáltatást </a:t>
            </a:r>
            <a:r>
              <a:rPr lang="hu-HU" sz="2400" b="1" dirty="0" smtClean="0"/>
              <a:t>állami vagy önkormányzati költségvetési szerv</a:t>
            </a:r>
            <a:r>
              <a:rPr lang="hu-HU" sz="2400" dirty="0" smtClean="0"/>
              <a:t>, vagy </a:t>
            </a:r>
            <a:r>
              <a:rPr lang="hu-HU" sz="2400" b="1" dirty="0" smtClean="0"/>
              <a:t>olyan gazdálkodó szervezet</a:t>
            </a:r>
            <a:r>
              <a:rPr lang="hu-HU" sz="2400" dirty="0" smtClean="0"/>
              <a:t> látja el, amelyben az állam vagy önkormányzat – együttesen vagy külön, közvetve vagy közvetlenül – </a:t>
            </a:r>
            <a:r>
              <a:rPr lang="hu-HU" sz="2400" b="1" dirty="0" smtClean="0"/>
              <a:t>100%-os tulajdoni részesedéssel</a:t>
            </a:r>
            <a:r>
              <a:rPr lang="hu-HU" sz="2400" dirty="0" smtClean="0"/>
              <a:t> rendelkezik.</a:t>
            </a:r>
          </a:p>
          <a:p>
            <a:pPr lvl="0">
              <a:buNone/>
            </a:pPr>
            <a:endParaRPr lang="hu-HU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hu-HU" sz="3200" dirty="0" smtClean="0">
                <a:solidFill>
                  <a:schemeClr val="bg1"/>
                </a:solidFill>
              </a:rPr>
              <a:t>A Megyei Önkormányzat lehetséges projektszintű feladatai II.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20480"/>
          </a:xfrm>
        </p:spPr>
        <p:txBody>
          <a:bodyPr/>
          <a:lstStyle/>
          <a:p>
            <a:pPr algn="just">
              <a:buNone/>
            </a:pPr>
            <a:r>
              <a:rPr lang="hu-HU" sz="2400" dirty="0" smtClean="0"/>
              <a:t>A </a:t>
            </a:r>
            <a:r>
              <a:rPr lang="hu-HU" sz="2400" b="1" dirty="0" smtClean="0"/>
              <a:t>megyei önkormányzat</a:t>
            </a:r>
            <a:r>
              <a:rPr lang="hu-HU" sz="2400" dirty="0" smtClean="0"/>
              <a:t> – a megye területén lévő megyei jogú város járásán kívül – a területén található települési önkormányzatok és területi kiválasztási eljárásrendben kiválasztott projektek esetén a megyei jogú város járásában található települési önkormányzatok esetében is, e rendelet hatálya alá tartozó támogatásból megvalósuló közfeladat fejlesztési projektjei </a:t>
            </a:r>
            <a:r>
              <a:rPr lang="hu-HU" sz="2400" b="1" dirty="0" smtClean="0"/>
              <a:t>projektmenedzsment tevékenységének</a:t>
            </a:r>
            <a:r>
              <a:rPr lang="hu-HU" sz="2400" dirty="0" smtClean="0"/>
              <a:t>, valamint a projekt-előkészítés, közbeszerzés, műszaki ellenőri szolgáltatások, tájékoztatás-nyilvánosság </a:t>
            </a:r>
            <a:r>
              <a:rPr lang="hu-HU" sz="2400" b="1" dirty="0" smtClean="0"/>
              <a:t> részt vesz, ha azt a települési önkormányzat kéri</a:t>
            </a:r>
            <a:r>
              <a:rPr lang="hu-HU" sz="2400" dirty="0" smtClean="0"/>
              <a:t>.</a:t>
            </a:r>
          </a:p>
          <a:p>
            <a:pPr lvl="0">
              <a:buNone/>
            </a:pPr>
            <a:endParaRPr lang="hu-HU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hu-HU" sz="3200" dirty="0" smtClean="0">
                <a:solidFill>
                  <a:schemeClr val="bg1"/>
                </a:solidFill>
              </a:rPr>
              <a:t>A Döntés Előkészítő Bizottság (DEB) szerepe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36504"/>
          </a:xfrm>
        </p:spPr>
        <p:txBody>
          <a:bodyPr/>
          <a:lstStyle/>
          <a:p>
            <a:pPr>
              <a:buNone/>
            </a:pPr>
            <a:r>
              <a:rPr lang="hu-HU" sz="2400" dirty="0" smtClean="0"/>
              <a:t>Az irányító hatóság a támogatási kérelemről születő döntés megalapozására </a:t>
            </a:r>
            <a:r>
              <a:rPr lang="hu-HU" sz="2400" b="1" dirty="0" smtClean="0"/>
              <a:t>döntés-előkészítő bizottságo</a:t>
            </a:r>
            <a:r>
              <a:rPr lang="hu-HU" sz="2400" dirty="0" smtClean="0"/>
              <a:t>t állíthat fel.</a:t>
            </a:r>
          </a:p>
          <a:p>
            <a:pPr>
              <a:buNone/>
            </a:pPr>
            <a:r>
              <a:rPr lang="hu-HU" sz="2400" dirty="0" smtClean="0"/>
              <a:t>A döntés-előkészítő bizottság elnökét az irányító hatóság vezetője jelöli, tagjait és a megfigyelőket az irányító hatóság vezetője kéri fel.</a:t>
            </a:r>
          </a:p>
          <a:p>
            <a:pPr>
              <a:buNone/>
            </a:pPr>
            <a:r>
              <a:rPr lang="hu-HU" sz="2400" dirty="0" smtClean="0"/>
              <a:t>Az irányító hatóság vezetőjének felkérése alapján a döntés-előkészítő bizottságba tagot jelölhet:</a:t>
            </a:r>
          </a:p>
          <a:p>
            <a:pPr>
              <a:buNone/>
            </a:pPr>
            <a:r>
              <a:rPr lang="hu-HU" sz="2000" dirty="0" smtClean="0"/>
              <a:t>a)    </a:t>
            </a:r>
            <a:r>
              <a:rPr lang="hu-HU" sz="2000" dirty="0" err="1" smtClean="0"/>
              <a:t>a</a:t>
            </a:r>
            <a:r>
              <a:rPr lang="hu-HU" sz="2000" dirty="0" smtClean="0"/>
              <a:t> szakpolitikai felelős,</a:t>
            </a:r>
          </a:p>
          <a:p>
            <a:pPr>
              <a:buNone/>
            </a:pPr>
            <a:r>
              <a:rPr lang="hu-HU" sz="2000" dirty="0" smtClean="0"/>
              <a:t>b)    az irányító hatóság,</a:t>
            </a:r>
          </a:p>
          <a:p>
            <a:pPr>
              <a:buNone/>
            </a:pPr>
            <a:r>
              <a:rPr lang="hu-HU" sz="2000" dirty="0" smtClean="0"/>
              <a:t>c)    az európai uniós források felhasználásáért felelős miniszter.</a:t>
            </a:r>
          </a:p>
          <a:p>
            <a:pPr>
              <a:buNone/>
            </a:pPr>
            <a:r>
              <a:rPr lang="hu-HU" sz="2000" dirty="0" smtClean="0"/>
              <a:t>d)    területi kiválasztási eljárásrendben történő döntéshozatal esetén a </a:t>
            </a:r>
            <a:r>
              <a:rPr lang="hu-HU" sz="2000" b="1" dirty="0" smtClean="0"/>
              <a:t>területi szereplő (megyei önkormányzat, MJV)</a:t>
            </a:r>
            <a:r>
              <a:rPr lang="hu-HU" sz="2000" dirty="0" smtClean="0"/>
              <a:t>.</a:t>
            </a:r>
          </a:p>
          <a:p>
            <a:pPr>
              <a:buNone/>
            </a:pPr>
            <a:endParaRPr lang="hu-HU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538" y="2101850"/>
            <a:ext cx="4176712" cy="18716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  <a:b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Jakó Gergely</a:t>
            </a:r>
            <a:br>
              <a:rPr lang="hu-HU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Somogy Megyei Közgyűlés Elnöke</a:t>
            </a:r>
            <a:br>
              <a:rPr lang="hu-H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3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hu-HU" sz="3200" dirty="0" smtClean="0">
                <a:solidFill>
                  <a:schemeClr val="bg1"/>
                </a:solidFill>
              </a:rPr>
              <a:t>Az OP végrehajtás szereplői a 2014-2020 közötti programozási időszakban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176464"/>
          </a:xfrm>
        </p:spPr>
        <p:txBody>
          <a:bodyPr/>
          <a:lstStyle/>
          <a:p>
            <a:pPr lvl="2"/>
            <a:r>
              <a:rPr lang="hu-HU" i="1" dirty="0" smtClean="0"/>
              <a:t>Kormány</a:t>
            </a:r>
            <a:endParaRPr lang="hu-HU" dirty="0" smtClean="0"/>
          </a:p>
          <a:p>
            <a:pPr lvl="2"/>
            <a:r>
              <a:rPr lang="hu-HU" i="1" dirty="0" smtClean="0"/>
              <a:t>Nemzeti Fejlesztési Kormánybizottság (NFK)</a:t>
            </a:r>
            <a:endParaRPr lang="hu-HU" dirty="0" smtClean="0"/>
          </a:p>
          <a:p>
            <a:pPr lvl="2"/>
            <a:r>
              <a:rPr lang="hu-HU" i="1" dirty="0" smtClean="0"/>
              <a:t>Fejlesztéspolitikai Koordinációs Bizottság (FKB)</a:t>
            </a:r>
            <a:endParaRPr lang="hu-HU" dirty="0" smtClean="0"/>
          </a:p>
          <a:p>
            <a:pPr lvl="2"/>
            <a:r>
              <a:rPr lang="hu-HU" i="1" dirty="0" smtClean="0"/>
              <a:t>Az európai uniós források felhasználásáért felelős miniszter</a:t>
            </a:r>
            <a:endParaRPr lang="hu-HU" dirty="0" smtClean="0"/>
          </a:p>
          <a:p>
            <a:pPr lvl="2"/>
            <a:r>
              <a:rPr lang="hu-HU" i="1" dirty="0" smtClean="0"/>
              <a:t>Az államháztartásért felelős miniszter</a:t>
            </a:r>
            <a:endParaRPr lang="hu-HU" dirty="0" smtClean="0"/>
          </a:p>
          <a:p>
            <a:pPr lvl="2"/>
            <a:r>
              <a:rPr lang="hu-HU" i="1" dirty="0" smtClean="0"/>
              <a:t>Audit hatóság</a:t>
            </a:r>
            <a:endParaRPr lang="hu-HU" dirty="0" smtClean="0"/>
          </a:p>
          <a:p>
            <a:pPr lvl="2"/>
            <a:r>
              <a:rPr lang="hu-HU" i="1" dirty="0" smtClean="0"/>
              <a:t>Igazoló hatóság</a:t>
            </a: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hu-HU" sz="3200" dirty="0" smtClean="0">
                <a:solidFill>
                  <a:schemeClr val="bg1"/>
                </a:solidFill>
              </a:rPr>
              <a:t>Az OP végrehajtás szereplői a 2014-2020 közötti programozási időszakban II.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176464"/>
          </a:xfrm>
        </p:spPr>
        <p:txBody>
          <a:bodyPr/>
          <a:lstStyle/>
          <a:p>
            <a:pPr lvl="2"/>
            <a:r>
              <a:rPr lang="hu-HU" i="1" dirty="0" smtClean="0"/>
              <a:t>Szakpolitikai felelős (szaktárca)</a:t>
            </a:r>
            <a:endParaRPr lang="hu-HU" dirty="0" smtClean="0"/>
          </a:p>
          <a:p>
            <a:pPr lvl="2"/>
            <a:r>
              <a:rPr lang="hu-HU" b="1" i="1" dirty="0" smtClean="0"/>
              <a:t>Irányító hatóság - TOP esetében a Nemzetgazdasági Minisztérium </a:t>
            </a:r>
          </a:p>
          <a:p>
            <a:pPr lvl="2"/>
            <a:r>
              <a:rPr lang="hu-HU" b="1" i="1" dirty="0" smtClean="0"/>
              <a:t>Közreműködő szervezet – TOP esetében a Magyar Államkincstár (MÁK)</a:t>
            </a:r>
            <a:endParaRPr lang="hu-HU" dirty="0" smtClean="0"/>
          </a:p>
          <a:p>
            <a:pPr lvl="2"/>
            <a:r>
              <a:rPr lang="hu-HU" b="1" i="1" dirty="0" smtClean="0"/>
              <a:t>Területi szereplő – (megyék és megyei jogú városok)</a:t>
            </a:r>
            <a:r>
              <a:rPr lang="hu-HU" i="1" dirty="0" smtClean="0"/>
              <a:t> </a:t>
            </a: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Megyei Tervezés folyamata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320040" lvl="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71685A"/>
              </a:buClr>
              <a:buSzPct val="60000"/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Széleskörű projektgyűjtési folyamat </a:t>
            </a:r>
            <a:r>
              <a:rPr lang="hu-H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közel </a:t>
            </a:r>
            <a:r>
              <a:rPr lang="hu-H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hu-H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projektötlet </a:t>
            </a:r>
            <a:endParaRPr lang="hu-HU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lvl="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71685A"/>
              </a:buClr>
              <a:buSzPct val="60000"/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Projektkataszter kialakítása </a:t>
            </a:r>
            <a:endParaRPr lang="hu-H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lvl="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71685A"/>
              </a:buClr>
              <a:buSzPct val="60000"/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Somogy Megyei Területfejlesztési Koncepció- és Program </a:t>
            </a:r>
            <a:r>
              <a:rPr lang="hu-H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elfogadása</a:t>
            </a:r>
            <a:endParaRPr lang="hu-H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lvl="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71685A"/>
              </a:buClr>
              <a:buSzPct val="60000"/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ITP </a:t>
            </a:r>
            <a:r>
              <a:rPr lang="hu-H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elkészítése</a:t>
            </a:r>
            <a:endParaRPr lang="hu-H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lvl="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71685A"/>
              </a:buClr>
              <a:buSzPct val="60000"/>
              <a:buFont typeface="Wingdings" panose="05000000000000000000" pitchFamily="2" charset="2"/>
              <a:buChar char="§"/>
            </a:pPr>
            <a:endParaRPr lang="hu-H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71685A"/>
              </a:buClr>
              <a:buSzPct val="60000"/>
              <a:buNone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projektgyűjtés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illetve az ennek eredményeként kialakított </a:t>
            </a: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kataszter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alapozza meg a megye fejlesztési irányainak </a:t>
            </a: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alulról jövő, igény alapú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meghatározását.</a:t>
            </a:r>
          </a:p>
          <a:p>
            <a:pPr marL="0" lv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71685A"/>
              </a:buClr>
              <a:buSzPct val="60000"/>
              <a:buNone/>
            </a:pPr>
            <a:endParaRPr lang="hu-H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71685A"/>
              </a:buClr>
              <a:buSzPct val="60000"/>
              <a:buNone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98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hu-HU" sz="3600" dirty="0" smtClean="0">
                <a:solidFill>
                  <a:schemeClr val="bg2"/>
                </a:solidFill>
              </a:rPr>
              <a:t>Somogy Megyei Integrált Területi Program</a:t>
            </a:r>
            <a:endParaRPr lang="hu-HU" sz="3600" dirty="0">
              <a:solidFill>
                <a:schemeClr val="bg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algn="ctr"/>
            <a:r>
              <a:rPr lang="hu-HU" dirty="0"/>
              <a:t>Somogy Megyei Integrált Területi </a:t>
            </a:r>
            <a:r>
              <a:rPr lang="hu-HU" dirty="0" smtClean="0"/>
              <a:t>Programot </a:t>
            </a:r>
            <a:r>
              <a:rPr lang="hu-HU" dirty="0"/>
              <a:t>(ITP),  </a:t>
            </a:r>
            <a:r>
              <a:rPr lang="hu-HU" dirty="0" smtClean="0"/>
              <a:t>a </a:t>
            </a:r>
            <a:r>
              <a:rPr lang="hu-HU" dirty="0"/>
              <a:t>területfejlesztési koncepció </a:t>
            </a:r>
            <a:r>
              <a:rPr lang="hu-HU" dirty="0" smtClean="0"/>
              <a:t>és a területfejlesztési program alapozta meg. </a:t>
            </a:r>
          </a:p>
          <a:p>
            <a:pPr algn="ctr"/>
            <a:r>
              <a:rPr lang="hu-HU" dirty="0"/>
              <a:t>A Somogy Megyei Közgyűlés javaslatot tett a szakminisztérium részére megyei ITP prioritáson belüli, intézkedésenkénti forrásarányainak megosztására.</a:t>
            </a:r>
          </a:p>
          <a:p>
            <a:pPr marL="0" indent="0" algn="ctr">
              <a:buNone/>
            </a:pP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12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>
                <a:solidFill>
                  <a:schemeClr val="bg1"/>
                </a:solidFill>
              </a:rPr>
              <a:t>Somogy Megyei ITP forrásmegoszlása</a:t>
            </a:r>
            <a:endParaRPr lang="hu-H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240130"/>
              </p:ext>
            </p:extLst>
          </p:nvPr>
        </p:nvGraphicFramePr>
        <p:xfrm>
          <a:off x="1475656" y="1340768"/>
          <a:ext cx="6120680" cy="4486656"/>
        </p:xfrm>
        <a:graphic>
          <a:graphicData uri="http://schemas.openxmlformats.org/drawingml/2006/table">
            <a:tbl>
              <a:tblPr firstRow="1" firstCol="1" bandRow="1"/>
              <a:tblGrid>
                <a:gridCol w="3696476"/>
                <a:gridCol w="2424204"/>
              </a:tblGrid>
              <a:tr h="357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Prioritás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Forrásmegoszlás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Mrd Ft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Térségi gazdasági környezet fejlesztése   a foglalkoztatás elősegítése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kern="120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Arial"/>
                        </a:rPr>
                        <a:t>16,235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Vállalkozásbarát, népességmegtartó településfejlesztés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kern="120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Arial"/>
                        </a:rPr>
                        <a:t>8,04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Alacsony széndioxid kibocsátású gazdaságra való áttérés kiemelten 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városi területeken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kern="120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Arial"/>
                        </a:rPr>
                        <a:t>10,935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A helyi közösségi szolgáltatások fejlesztése és a társadalmi együttműködés erősítése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kern="120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Arial"/>
                        </a:rPr>
                        <a:t>3,36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Megyei és helyi emberi erőforrás fejlesztések, foglalkoztatás-ösztönzés és társadalmi együttműködés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kern="120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Arial"/>
                        </a:rPr>
                        <a:t>4,880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Összesen: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Arial"/>
                        </a:rPr>
                        <a:t>43,45</a:t>
                      </a:r>
                      <a:endParaRPr lang="hu-H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7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hu-HU" sz="3200" dirty="0" smtClean="0">
                <a:solidFill>
                  <a:schemeClr val="bg1"/>
                </a:solidFill>
              </a:rPr>
              <a:t>Somogy Megyei TOP</a:t>
            </a:r>
            <a:br>
              <a:rPr lang="hu-HU" sz="3200" dirty="0" smtClean="0">
                <a:solidFill>
                  <a:schemeClr val="bg1"/>
                </a:solidFill>
              </a:rPr>
            </a:br>
            <a:r>
              <a:rPr lang="hu-HU" sz="3200" dirty="0" smtClean="0">
                <a:solidFill>
                  <a:schemeClr val="bg1"/>
                </a:solidFill>
              </a:rPr>
              <a:t>intézkedésenkénti forráskeretei</a:t>
            </a:r>
            <a:endParaRPr lang="hu-HU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064728"/>
              </p:ext>
            </p:extLst>
          </p:nvPr>
        </p:nvGraphicFramePr>
        <p:xfrm>
          <a:off x="323528" y="1340768"/>
          <a:ext cx="8496944" cy="4378035"/>
        </p:xfrm>
        <a:graphic>
          <a:graphicData uri="http://schemas.openxmlformats.org/drawingml/2006/table">
            <a:tbl>
              <a:tblPr firstRow="1" firstCol="1" bandRow="1"/>
              <a:tblGrid>
                <a:gridCol w="2160240"/>
                <a:gridCol w="4104456"/>
                <a:gridCol w="2232248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Prioritás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Intézkedések 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Intézkedés</a:t>
                      </a:r>
                      <a:r>
                        <a:rPr lang="hu-HU" sz="14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kerete (Mrd Ft)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2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Térségi gazdasági környezet fejlesztése a foglalkoztatás elősegítésére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1.1. Helyi gazdasági infrastruktúra fejlesztése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6,303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1.2. Társadalmi és környezeti szempontból fenntartható turizmusfejlesztés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3,770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8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1.3. A gazdaságfejlesztést és a munkaerő mobilitás ösztönzését szolgáló közlekedésfejlesztés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2,807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8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1.4. A foglalkoztatás segítése és az életminőség javítása családbarát, munkába állást segítő intézmények, közszolgáltatások fejlesztésével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3,356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Vállalkozásbarát, népességmegtartó településfejlesztés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2.1. Gazdaságélénkítő és népességmegtartó településfejlesztés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8,040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 Alacsony széndioxid kibocsátású gazdaságra való áttérés kiemelten a városi területeken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3.1. Fenntartható települési közlekedésfejlesztés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4,095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87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3.2. Önkormányzatok energiahatékonyságának és a megújuló energia-felhasználás arányának növelése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6,839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1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hu-HU" sz="3200" dirty="0">
                <a:solidFill>
                  <a:prstClr val="white"/>
                </a:solidFill>
              </a:rPr>
              <a:t>Somogy Megyei TOP</a:t>
            </a:r>
            <a:br>
              <a:rPr lang="hu-HU" sz="3200" dirty="0">
                <a:solidFill>
                  <a:prstClr val="white"/>
                </a:solidFill>
              </a:rPr>
            </a:br>
            <a:r>
              <a:rPr lang="hu-HU" sz="3200" dirty="0">
                <a:solidFill>
                  <a:prstClr val="white"/>
                </a:solidFill>
              </a:rPr>
              <a:t>intézkedésenkénti forráskeretei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323340"/>
              </p:ext>
            </p:extLst>
          </p:nvPr>
        </p:nvGraphicFramePr>
        <p:xfrm>
          <a:off x="611559" y="1556792"/>
          <a:ext cx="7992889" cy="4276881"/>
        </p:xfrm>
        <a:graphic>
          <a:graphicData uri="http://schemas.openxmlformats.org/drawingml/2006/table">
            <a:tbl>
              <a:tblPr firstRow="1" firstCol="1" bandRow="1"/>
              <a:tblGrid>
                <a:gridCol w="2263473"/>
                <a:gridCol w="4102545"/>
                <a:gridCol w="1626871"/>
              </a:tblGrid>
              <a:tr h="654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Prioritás 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Intézkedések 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Intézkedés</a:t>
                      </a:r>
                      <a:r>
                        <a:rPr lang="hu-HU" sz="16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kerete (Mrd Ft)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52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 A helyi közösségi szolgáltatások  fejlesztése és a társadalmi együttműködés erősítése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4.1. Egészségügyi alapellátás infrastrukturális fejlesztése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1,170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77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4.2. A szociális alapszolgáltatások infrastruktúrájának bővítése, fejlesztése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0,930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6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4.3. Leromlott városi területek rehabilitációja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1,261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76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 Megyei és helyi emberi erőforrás fejlesztések, foglalkoztatás-ösztönzés  és társadalmi együttműködés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5.1. Foglalkoztatás-növelést célzó megyei és helyi foglalkoztatási együttműködések (paktumok)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3,644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30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5.2. A társadalmi együttműködés erősítését szolgáló helyi szintű komplex programok 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0,455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24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5.3. Helyi közösségi programok megvalósítása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0,781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5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1307</Words>
  <Application>Microsoft Office PowerPoint</Application>
  <PresentationFormat>Diavetítés a képernyőre (4:3 oldalarány)</PresentationFormat>
  <Paragraphs>286</Paragraphs>
  <Slides>24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24</vt:i4>
      </vt:variant>
    </vt:vector>
  </HeadingPairs>
  <TitlesOfParts>
    <vt:vector size="27" baseType="lpstr">
      <vt:lpstr>Office-téma</vt:lpstr>
      <vt:lpstr>1_Office-téma</vt:lpstr>
      <vt:lpstr>3_Office-téma</vt:lpstr>
      <vt:lpstr>Somogy megye Integrált Területi Programjának végrehajtása</vt:lpstr>
      <vt:lpstr>Az TOP végrehajtás alapja</vt:lpstr>
      <vt:lpstr>Az OP végrehajtás szereplői a 2014-2020 közötti programozási időszakban</vt:lpstr>
      <vt:lpstr>Az OP végrehajtás szereplői a 2014-2020 közötti programozási időszakban II.</vt:lpstr>
      <vt:lpstr>Megyei Tervezés folyamata</vt:lpstr>
      <vt:lpstr>Somogy Megyei Integrált Területi Program</vt:lpstr>
      <vt:lpstr>Somogy Megyei ITP forrásmegoszlása</vt:lpstr>
      <vt:lpstr>Somogy Megyei TOP intézkedésenkénti forráskeretei</vt:lpstr>
      <vt:lpstr>Somogy Megyei TOP intézkedésenkénti forráskeretei</vt:lpstr>
      <vt:lpstr>Somogy Megyei TOP Felhívások </vt:lpstr>
      <vt:lpstr>Somogy Megyei TOP Felhívások </vt:lpstr>
      <vt:lpstr>Somogy Megyei TOP Felhívások </vt:lpstr>
      <vt:lpstr>Somogy Megyei TOP Felhívások </vt:lpstr>
      <vt:lpstr>Somogy Megyei TOP Felhívások </vt:lpstr>
      <vt:lpstr>Somogy Megyei TOP Felhívások </vt:lpstr>
      <vt:lpstr>Somogy Megyei TOP Felhívások </vt:lpstr>
      <vt:lpstr>Somogy Megyei TOP Felhívások </vt:lpstr>
      <vt:lpstr>A megyék feladatai a TOP végrehajtás során</vt:lpstr>
      <vt:lpstr>A Megyei Önkormányzat feladatai a TOP végrehajtás során</vt:lpstr>
      <vt:lpstr>A Megyei Önkormányzat feladatai a TOP végrehajtás során II.</vt:lpstr>
      <vt:lpstr>A Megyei Önkormányzat lehetséges projektszintű feladatai</vt:lpstr>
      <vt:lpstr>A Megyei Önkormányzat lehetséges projektszintű feladatai II.</vt:lpstr>
      <vt:lpstr>A Döntés Előkészítő Bizottság (DEB) szerepe</vt:lpstr>
      <vt:lpstr>  KÖSZÖNÖM A FIGYELMET!  Jakó Gergely Somogy Megyei Közgyűlés Elnöke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Tapsonyi Tünde</dc:creator>
  <cp:lastModifiedBy>Tapsonyi Tünde</cp:lastModifiedBy>
  <cp:revision>95</cp:revision>
  <cp:lastPrinted>2015-12-10T16:56:43Z</cp:lastPrinted>
  <dcterms:created xsi:type="dcterms:W3CDTF">2015-09-02T13:50:12Z</dcterms:created>
  <dcterms:modified xsi:type="dcterms:W3CDTF">2015-12-10T17:08:10Z</dcterms:modified>
</cp:coreProperties>
</file>